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53115-A35D-4691-9061-3158F0448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961155-99D0-4571-9CF2-57901E2B3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12AC10-948C-4B7F-A71B-DA33ECDEF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06.02.2025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16C3B5-8F45-4192-8DB8-887E7CEF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4F8F93-285D-4C7D-855D-A494A2DF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20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08350-B1AE-4B78-AE18-A0C8F217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4A1868-ABC7-43AF-959F-219C010B5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CB33D4-61DA-43AB-A51F-A57007B7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06.02.2025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95745E-65A5-4C94-A2A5-DA30A7E4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0F3522-D8BD-4946-820B-356FBF9A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93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4D6243A-A29C-4162-B93A-E4C2889B3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A4D11B1-87F0-4AC9-B31E-F7E48BD20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0E5D88-B5C2-4DD8-9BFF-0B3F12D0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06.02.2025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9F3096-AA88-481C-8F45-92B491ECC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A48F57-F501-4A8C-A1B0-52D4484A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81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100FE-DD7D-46CB-82CF-6F995BE6B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884801-C944-479D-A2C4-99AEA1F9F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303881-C852-4808-8C60-7D4CFCF1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06.02.2025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B12F9A-A4FB-447B-AC63-43B06EA0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404B18-4E39-4FDA-858E-EE5881E8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47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B1ACE-A649-45B6-8FB2-A99189EC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D35D1F-35A6-4D51-9409-06F138B21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2B7195-6004-466E-A063-B16B080B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06.02.2025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4F945F-7F79-4067-A94A-389743C0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571E76-8386-482D-B85F-7AE563FD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7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77F13-F365-4085-97E4-552F18EA9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92164-1F7B-4EA4-9C78-39DE78AF0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58AE1A4-1419-4FDA-B894-BB6844121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69D602-AA29-445D-BDB0-1C591A4E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06.02.2025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B79FB2-04C4-43F5-960C-F6A9675D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ED4885-A498-4C3B-A953-DD8E9F0D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5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3B768-F34E-4E75-AC51-9E255232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8A2F97-53D0-47E8-91D6-3F05A638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9B4E63-5557-45C5-BCED-4E89EB779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FFEA8D-0CC2-4317-B93C-978AE76ED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799CE17-EB3C-4D06-9659-90B061623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B5D6BE0-9EE8-41A6-BC63-7B146E2D3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06.02.2025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CA7E7B1-609E-49EB-A1C1-E551D304D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45D5FAB-BC9F-428B-9217-B532623E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41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A3AB0-C05E-4468-B10A-FE691BB7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80D8B7-C3E2-4B0B-94A8-2FA7C3C6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06.02.2025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06C81D-544B-451B-95C7-7225ECD7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66D066-58C1-4927-8889-F922E231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46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8233D8C-8F30-412A-A04A-0E29CBA67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06.02.2025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EBA9DD5-1F2E-43C1-A8D1-9F7DB615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451C08-B745-4B52-BD8C-001B2B61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51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E6BFA9-AE9D-46BB-9249-80F0C7CF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A56B3-A0B7-46FB-84F5-71E304B74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B70BE6-02CB-4520-937F-DBB575070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915DED-6274-4173-9289-9590AC75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06.02.2025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FFD147-9304-40C5-9BA2-DA93D1C6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B778F1-D250-41BF-8B5D-78131B60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90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0DFC9-7D4D-4FF6-8170-C8FCEB4F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8311CFF-1407-428B-AC9F-7C3000DD1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A7AF30-4171-45F0-AF14-5DD056281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861F7A-A017-4A36-89A0-DE005AF2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06.02.2025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3ED658-A7AF-4CAF-8BFA-CE8F88B5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79EC15-53AD-4755-AFA4-773052F7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AF7F065-9EBE-4790-BC48-C17D4F62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FF6DC4-C302-4D4E-8ACF-61321A461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1360D7-7EF3-41FE-94EC-E038BA412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73C12-C577-4473-8AA7-222D614AA4C5}" type="datetimeFigureOut">
              <a:rPr lang="cs-CZ" smtClean="0"/>
              <a:t>06.02.2025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C6CCE4-E948-4641-80F2-2505F5114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09F77A-7341-4FE8-ADDC-EA31C548D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5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www.frov.jcu.cz/cz/fakulta/soucasti-fakulty/jihoceske-vyzkumne-centrum-akvakultury-a-biodiverzity-hydrocenoz/velka-vyzkumna-infrastruktura-cenakva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frov.jcu.cz/" TargetMode="External"/><Relationship Id="rId4" Type="http://schemas.openxmlformats.org/officeDocument/2006/relationships/hyperlink" Target="https://www.frov.jcu.cz/en/faculty/faculty-parts/south-bohemian-research-centre-for-aquaculture-and-biodiversity-of-hydrocenoses-cenakva/large-research-infrastructure-cenakva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2D634CB5-A060-F844-97C1-8C4793C5C784}"/>
              </a:ext>
            </a:extLst>
          </p:cNvPr>
          <p:cNvSpPr txBox="1"/>
          <p:nvPr/>
        </p:nvSpPr>
        <p:spPr>
          <a:xfrm>
            <a:off x="834961" y="474921"/>
            <a:ext cx="1003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rgbClr val="5BBBB7"/>
                </a:solidFill>
                <a:latin typeface="Clara Sans" panose="02000503000000020004" pitchFamily="2" charset="0"/>
              </a:rPr>
              <a:t>Large</a:t>
            </a:r>
            <a:r>
              <a:rPr lang="cs-CZ" sz="2800" b="1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2800" b="1" dirty="0" err="1">
                <a:solidFill>
                  <a:srgbClr val="5BBBB7"/>
                </a:solidFill>
                <a:latin typeface="Clara Sans" panose="02000503000000020004" pitchFamily="2" charset="0"/>
              </a:rPr>
              <a:t>research</a:t>
            </a:r>
            <a:r>
              <a:rPr lang="cs-CZ" sz="2800" b="1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2800" b="1" dirty="0" err="1">
                <a:solidFill>
                  <a:srgbClr val="5BBBB7"/>
                </a:solidFill>
                <a:latin typeface="Clara Sans" panose="02000503000000020004" pitchFamily="2" charset="0"/>
              </a:rPr>
              <a:t>infrastructure</a:t>
            </a:r>
            <a:r>
              <a:rPr lang="cs-CZ" sz="2800" b="1" dirty="0">
                <a:solidFill>
                  <a:srgbClr val="5BBBB7"/>
                </a:solidFill>
                <a:latin typeface="Clara Sans" panose="02000503000000020004" pitchFamily="2" charset="0"/>
              </a:rPr>
              <a:t> CENAKVA– OPEN ACCESS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ED67AB46-3BA3-AD43-B399-6E4F21C0B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960" y="1586569"/>
            <a:ext cx="6346890" cy="3051536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Project No: </a:t>
            </a:r>
            <a:r>
              <a:rPr lang="cs-CZ" sz="1500" dirty="0" err="1">
                <a:latin typeface="Clara Sans" panose="02000503000000020004" pitchFamily="2" charset="0"/>
              </a:rPr>
              <a:t>LM2023038</a:t>
            </a: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000" i="1" dirty="0" err="1">
                <a:solidFill>
                  <a:schemeClr val="bg2">
                    <a:lumMod val="75000"/>
                  </a:schemeClr>
                </a:solidFill>
                <a:latin typeface="Clara Sans" panose="02000503000000020004" pitchFamily="2" charset="0"/>
              </a:rPr>
              <a:t>LM2018099</a:t>
            </a:r>
            <a:r>
              <a:rPr lang="cs-CZ" sz="1000" i="1" dirty="0">
                <a:solidFill>
                  <a:schemeClr val="bg2">
                    <a:lumMod val="75000"/>
                  </a:schemeClr>
                </a:solidFill>
                <a:latin typeface="Clara Sans" panose="02000503000000020004" pitchFamily="2" charset="0"/>
              </a:rPr>
              <a:t>(2019-2022)</a:t>
            </a:r>
          </a:p>
          <a:p>
            <a:pPr>
              <a:buBlip>
                <a:blip r:embed="rId2"/>
              </a:buBlip>
            </a:pP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Provider:  </a:t>
            </a:r>
            <a:r>
              <a:rPr lang="en-US" sz="1500" dirty="0">
                <a:latin typeface="Clara Sans" panose="02000503000000020004" pitchFamily="2" charset="0"/>
              </a:rPr>
              <a:t>Ministry of education youth and sports</a:t>
            </a:r>
            <a:endParaRPr lang="cs-CZ" sz="1500" dirty="0">
              <a:latin typeface="Clara Sans" panose="02000503000000020004" pitchFamily="2" charset="0"/>
            </a:endParaRPr>
          </a:p>
          <a:p>
            <a:pPr>
              <a:buBlip>
                <a:blip r:embed="rId2"/>
              </a:buBlip>
            </a:pPr>
            <a:r>
              <a:rPr lang="cs-CZ" sz="1500" dirty="0" err="1">
                <a:solidFill>
                  <a:srgbClr val="5BBBB7"/>
                </a:solidFill>
                <a:latin typeface="Clara Sans" panose="02000503000000020004" pitchFamily="2" charset="0"/>
              </a:rPr>
              <a:t>Website</a:t>
            </a: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:</a:t>
            </a: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  <a:hlinkClick r:id="rId3"/>
              </a:rPr>
              <a:t> </a:t>
            </a:r>
            <a:r>
              <a:rPr lang="cs-CZ" sz="1500" dirty="0">
                <a:latin typeface="Clara Sans" panose="02000503000000020004" pitchFamily="2" charset="0"/>
                <a:hlinkClick r:id="rId4"/>
              </a:rPr>
              <a:t>CENAKVA</a:t>
            </a:r>
            <a:r>
              <a:rPr lang="cs-CZ" sz="1500" dirty="0">
                <a:latin typeface="Clara Sans" panose="02000503000000020004" pitchFamily="2" charset="0"/>
              </a:rPr>
              <a:t>, </a:t>
            </a:r>
            <a:r>
              <a:rPr lang="cs-CZ" sz="1500" dirty="0">
                <a:latin typeface="Clara Sans" panose="02000503000000020004" pitchFamily="2" charset="0"/>
                <a:hlinkClick r:id="rId5"/>
              </a:rPr>
              <a:t>www.frov.jcu.cz</a:t>
            </a:r>
            <a:endParaRPr lang="cs-CZ" sz="1500" dirty="0">
              <a:latin typeface="Clara Sans" panose="02000503000000020004" pitchFamily="2" charset="0"/>
            </a:endParaRPr>
          </a:p>
          <a:p>
            <a:pPr>
              <a:buBlip>
                <a:blip r:embed="rId2"/>
              </a:buBlip>
            </a:pPr>
            <a:r>
              <a:rPr lang="cs-CZ" sz="1500" dirty="0" err="1">
                <a:solidFill>
                  <a:srgbClr val="5BBBB7"/>
                </a:solidFill>
                <a:latin typeface="Clara Sans" panose="02000503000000020004" pitchFamily="2" charset="0"/>
              </a:rPr>
              <a:t>Contact</a:t>
            </a: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 person:  </a:t>
            </a:r>
            <a:r>
              <a:rPr lang="cs-CZ" sz="1500" dirty="0">
                <a:latin typeface="Clara Sans" panose="02000503000000020004" pitchFamily="2" charset="0"/>
              </a:rPr>
              <a:t>Dipl.-Ing. Petr Císař, Ph.D.</a:t>
            </a:r>
          </a:p>
          <a:p>
            <a:pPr>
              <a:buBlip>
                <a:blip r:embed="rId2"/>
              </a:buBlip>
            </a:pPr>
            <a:r>
              <a:rPr lang="cs-CZ" sz="1500" dirty="0" err="1">
                <a:solidFill>
                  <a:srgbClr val="5BBBB7"/>
                </a:solidFill>
                <a:latin typeface="Clara Sans" panose="02000503000000020004" pitchFamily="2" charset="0"/>
              </a:rPr>
              <a:t>Areas</a:t>
            </a: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500" dirty="0" err="1">
                <a:solidFill>
                  <a:srgbClr val="5BBBB7"/>
                </a:solidFill>
                <a:latin typeface="Clara Sans" panose="02000503000000020004" pitchFamily="2" charset="0"/>
              </a:rPr>
              <a:t>of</a:t>
            </a: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500" dirty="0" err="1">
                <a:solidFill>
                  <a:srgbClr val="5BBBB7"/>
                </a:solidFill>
                <a:latin typeface="Clara Sans" panose="02000503000000020004" pitchFamily="2" charset="0"/>
              </a:rPr>
              <a:t>cooperation</a:t>
            </a: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: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Experimental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ponds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,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outdoor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tanks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, RAS and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aquarium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rooms</a:t>
            </a:r>
            <a:endParaRPr lang="cs-CZ" sz="1100" dirty="0">
              <a:solidFill>
                <a:srgbClr val="5BBBB7"/>
              </a:solidFill>
              <a:latin typeface="Clara Sans" panose="02000503000000020004" pitchFamily="2" charset="0"/>
            </a:endParaRP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Analysis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of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foreign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substances</a:t>
            </a:r>
            <a:endParaRPr lang="cs-CZ" sz="1100" dirty="0">
              <a:solidFill>
                <a:srgbClr val="5BBBB7"/>
              </a:solidFill>
              <a:latin typeface="Clara Sans" panose="02000503000000020004" pitchFamily="2" charset="0"/>
            </a:endParaRP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Growth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tests</a:t>
            </a:r>
            <a:endParaRPr lang="cs-CZ" sz="1100" dirty="0">
              <a:solidFill>
                <a:srgbClr val="5BBBB7"/>
              </a:solidFill>
              <a:latin typeface="Clara Sans" panose="02000503000000020004" pitchFamily="2" charset="0"/>
            </a:endParaRP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Gene bank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Capillary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sequencing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,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flow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cytometry</a:t>
            </a:r>
            <a:endParaRPr lang="cs-CZ" sz="1100" dirty="0">
              <a:solidFill>
                <a:srgbClr val="5BBBB7"/>
              </a:solidFill>
              <a:latin typeface="Clara Sans" panose="02000503000000020004" pitchFamily="2" charset="0"/>
            </a:endParaRP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Water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quality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, </a:t>
            </a:r>
            <a:r>
              <a:rPr lang="en-US" sz="1100" dirty="0">
                <a:solidFill>
                  <a:srgbClr val="5BBBB7"/>
                </a:solidFill>
                <a:latin typeface="Clara Sans" panose="02000503000000020004" pitchFamily="2" charset="0"/>
              </a:rPr>
              <a:t>management of feeding, nutrition, stocking densities </a:t>
            </a:r>
            <a:endParaRPr lang="cs-CZ" sz="1100" dirty="0">
              <a:solidFill>
                <a:srgbClr val="5BBBB7"/>
              </a:solidFill>
              <a:latin typeface="Clara Sans" panose="02000503000000020004" pitchFamily="2" charset="0"/>
            </a:endParaRP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Monitoring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systems</a:t>
            </a:r>
            <a:endParaRPr lang="cs-CZ" sz="1100" dirty="0">
              <a:solidFill>
                <a:srgbClr val="5BBBB7"/>
              </a:solidFill>
              <a:latin typeface="Clara Sans" panose="02000503000000020004" pitchFamily="2" charset="0"/>
            </a:endParaRP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Microscopy </a:t>
            </a:r>
            <a:endParaRPr lang="cs-CZ" sz="1100" dirty="0">
              <a:latin typeface="Clara Sans" panose="02000503000000020004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77AD29-F0C4-C44C-867E-F0BE344BC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72" y="5960185"/>
            <a:ext cx="2879899" cy="562172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36C30DD-6A67-994E-8C60-41A47868478D}"/>
              </a:ext>
            </a:extLst>
          </p:cNvPr>
          <p:cNvSpPr txBox="1"/>
          <p:nvPr/>
        </p:nvSpPr>
        <p:spPr>
          <a:xfrm>
            <a:off x="834960" y="5205880"/>
            <a:ext cx="7490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lara Sans" panose="02000503000000020004" pitchFamily="2" charset="0"/>
              </a:rPr>
              <a:t>Feel free to sign up with your experiment</a:t>
            </a:r>
            <a:r>
              <a:rPr lang="cs-CZ" sz="2800" dirty="0">
                <a:latin typeface="Clara Sans" panose="02000503000000020004" pitchFamily="2" charset="0"/>
              </a:rPr>
              <a:t>!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A693009-60F7-4D19-BCEA-061982C947A4}"/>
              </a:ext>
            </a:extLst>
          </p:cNvPr>
          <p:cNvSpPr txBox="1"/>
          <p:nvPr/>
        </p:nvSpPr>
        <p:spPr>
          <a:xfrm>
            <a:off x="834961" y="944012"/>
            <a:ext cx="53062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5BBBB7"/>
                </a:solidFill>
                <a:effectLst/>
                <a:latin typeface="Clara Sans" panose="02000503000000020004" pitchFamily="2" charset="0"/>
              </a:rPr>
              <a:t>South Bohemian Research Center of Aquaculture and Biodiversity of </a:t>
            </a:r>
            <a:r>
              <a:rPr lang="en-US" sz="1050" dirty="0" err="1">
                <a:solidFill>
                  <a:srgbClr val="5BBBB7"/>
                </a:solidFill>
                <a:effectLst/>
                <a:latin typeface="Clara Sans" panose="02000503000000020004" pitchFamily="2" charset="0"/>
              </a:rPr>
              <a:t>Hydrocenoses</a:t>
            </a:r>
            <a:endParaRPr lang="cs-CZ" sz="1050" dirty="0">
              <a:solidFill>
                <a:srgbClr val="5BBBB7"/>
              </a:solidFill>
              <a:latin typeface="Clara Sans" panose="02000503000000020004" pitchFamily="2" charset="0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54CEF9F7-0C09-40C1-A1AA-743F41FC7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49" y="5853270"/>
            <a:ext cx="2480661" cy="77600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834FC3C-4B87-4A79-BD9A-D51ACC384F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60" y="5913988"/>
            <a:ext cx="1310717" cy="65456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D7ECC3E-BF6C-36E3-25DE-0AA84A28359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10452" b="4786"/>
          <a:stretch/>
        </p:blipFill>
        <p:spPr>
          <a:xfrm>
            <a:off x="5148255" y="1231568"/>
            <a:ext cx="6876968" cy="39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93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106</Words>
  <Application>Microsoft Office PowerPoint</Application>
  <PresentationFormat>Širokoúhlá obrazovka</PresentationFormat>
  <Paragraphs>16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Clara Sans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Dubová Jaroslava BBus.</dc:creator>
  <cp:lastModifiedBy>Dubová Jaroslava BBus.</cp:lastModifiedBy>
  <cp:revision>15</cp:revision>
  <dcterms:created xsi:type="dcterms:W3CDTF">2021-11-19T07:12:22Z</dcterms:created>
  <dcterms:modified xsi:type="dcterms:W3CDTF">2025-02-06T08:06:18Z</dcterms:modified>
</cp:coreProperties>
</file>